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9" r:id="rId7"/>
    <p:sldId id="273" r:id="rId8"/>
    <p:sldId id="274" r:id="rId9"/>
    <p:sldId id="263" r:id="rId10"/>
    <p:sldId id="278" r:id="rId11"/>
    <p:sldId id="276" r:id="rId12"/>
    <p:sldId id="277" r:id="rId13"/>
    <p:sldId id="281" r:id="rId14"/>
    <p:sldId id="279" r:id="rId15"/>
    <p:sldId id="280" r:id="rId16"/>
    <p:sldId id="282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3/4/2022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409" y="4199467"/>
            <a:ext cx="9966960" cy="1778001"/>
          </a:xfrm>
        </p:spPr>
        <p:txBody>
          <a:bodyPr>
            <a:normAutofit fontScale="90000"/>
          </a:bodyPr>
          <a:lstStyle/>
          <a:p>
            <a:r>
              <a:rPr lang="en-US" sz="6600" cap="none" dirty="0" smtClean="0"/>
              <a:t>Impact of COVID-19 on the U.S. Housing Market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6146800"/>
            <a:ext cx="8767860" cy="50799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Marissa Tan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5" y="256540"/>
            <a:ext cx="11737909" cy="376427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9"/>
    </mc:Choice>
    <mc:Fallback xmlns="">
      <p:transition spd="slow" advTm="21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Exploratory Results</a:t>
            </a:r>
            <a:br>
              <a:rPr lang="en-US" dirty="0"/>
            </a:br>
            <a:r>
              <a:rPr lang="en-US" dirty="0"/>
              <a:t>Average Listing Price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2019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52701"/>
            <a:ext cx="4754563" cy="308778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2021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38" y="2552700"/>
            <a:ext cx="4754562" cy="3059814"/>
          </a:xfrm>
        </p:spPr>
      </p:pic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78"/>
    </mc:Choice>
    <mc:Fallback xmlns="">
      <p:transition spd="slow" advTm="84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Machine Learning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800" dirty="0"/>
              <a:t>The machine learning model to be used for this project is K-means with centroid</a:t>
            </a:r>
            <a:r>
              <a:rPr lang="en-US" sz="2800" dirty="0" smtClean="0"/>
              <a:t>. K-means works by selecting how many clusters, k, exist in the data. Each cluster will be represented by a centroid (average) of similar points with continuous features. </a:t>
            </a:r>
            <a:endParaRPr lang="en-US" sz="2800" dirty="0"/>
          </a:p>
          <a:p>
            <a:pPr marL="45720" indent="0">
              <a:buNone/>
            </a:pPr>
            <a:r>
              <a:rPr lang="en-US" sz="2800" dirty="0"/>
              <a:t>It will </a:t>
            </a:r>
            <a:r>
              <a:rPr lang="en-US" sz="2800" dirty="0" smtClean="0"/>
              <a:t>be applied </a:t>
            </a:r>
            <a:r>
              <a:rPr lang="en-US" sz="2800" dirty="0"/>
              <a:t>to the average listing price, average listing price change, </a:t>
            </a:r>
            <a:r>
              <a:rPr lang="en-US" sz="2800" dirty="0" smtClean="0"/>
              <a:t>rural percentage, and </a:t>
            </a:r>
            <a:r>
              <a:rPr lang="en-US" sz="2800" dirty="0"/>
              <a:t>density on the county, state, and individual state level.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9"/>
    </mc:Choice>
    <mc:Fallback xmlns="">
      <p:transition spd="slow" advTm="3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</a:t>
            </a:r>
            <a:br>
              <a:rPr lang="en-US" dirty="0" smtClean="0"/>
            </a:br>
            <a:r>
              <a:rPr lang="en-US" sz="3200" dirty="0" smtClean="0"/>
              <a:t>Average Listing Price (State Level)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17" y="3126590"/>
            <a:ext cx="4754563" cy="256855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For 2021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38" y="3173227"/>
            <a:ext cx="4754562" cy="2475284"/>
          </a:xfr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4"/>
    </mc:Choice>
    <mc:Fallback xmlns="">
      <p:transition spd="slow" advTm="2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19100"/>
            <a:ext cx="9875520" cy="1546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K-means</a:t>
            </a:r>
            <a:br>
              <a:rPr lang="en-US" dirty="0" smtClean="0"/>
            </a:br>
            <a:r>
              <a:rPr lang="en-US" dirty="0"/>
              <a:t>Average Listing Price </a:t>
            </a:r>
            <a:r>
              <a:rPr lang="en-US" dirty="0" smtClean="0"/>
              <a:t>(Individual State </a:t>
            </a:r>
            <a:r>
              <a:rPr lang="en-US" dirty="0"/>
              <a:t>Level</a:t>
            </a:r>
            <a:r>
              <a:rPr lang="en-US" dirty="0" smtClean="0"/>
              <a:t>)- Massachusetts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2019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19323"/>
            <a:ext cx="4754563" cy="338328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2021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38" y="2809344"/>
            <a:ext cx="4754562" cy="3293259"/>
          </a:xfr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5"/>
    </mc:Choice>
    <mc:Fallback xmlns="">
      <p:transition spd="slow" advTm="4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None/>
            </a:pPr>
            <a:r>
              <a:rPr lang="en-US" dirty="0"/>
              <a:t>Friedman, N. (2022, February 23). Home-Price Growth Hit Record in 2021. </a:t>
            </a:r>
            <a:r>
              <a:rPr lang="en-US" i="1" dirty="0"/>
              <a:t>Wall Street Journal - Online Edition</a:t>
            </a:r>
            <a:r>
              <a:rPr lang="en-US" dirty="0"/>
              <a:t>, N.PAG.</a:t>
            </a:r>
          </a:p>
          <a:p>
            <a:pPr marL="457200" indent="-457200">
              <a:buNone/>
            </a:pPr>
            <a:r>
              <a:rPr lang="en-US" dirty="0"/>
              <a:t>Liu, S., &amp; Su, Y. (2020). The Impact of the COVID-19 Pandemic on the Demand for Density:</a:t>
            </a:r>
            <a:r>
              <a:rPr lang="en-US" i="1" dirty="0"/>
              <a:t> Evidence from the U.S. Housing Market</a:t>
            </a:r>
            <a:r>
              <a:rPr lang="en-US" dirty="0"/>
              <a:t>. 47. Retrieved Feb. 3, 2022. https://yichensu.files.wordpress.com/2021/04/liusu_covid_4_11_21.pdf </a:t>
            </a:r>
          </a:p>
          <a:p>
            <a:pPr marL="457200" indent="-457200">
              <a:buNone/>
            </a:pPr>
            <a:r>
              <a:rPr lang="en-US" dirty="0" err="1" smtClean="0"/>
              <a:t>Polzin</a:t>
            </a:r>
            <a:r>
              <a:rPr lang="en-US" dirty="0" smtClean="0"/>
              <a:t>, </a:t>
            </a:r>
            <a:r>
              <a:rPr lang="en-US" dirty="0"/>
              <a:t>P. E. (2021). THE MYTH OF MONTANA’S HOUSING MARKET FRENZY: Has COVID-19 Related Migration Spurred the Recent Rise in Home Prices? </a:t>
            </a:r>
            <a:r>
              <a:rPr lang="en-US" i="1" dirty="0"/>
              <a:t>Montana Business Quarterly</a:t>
            </a:r>
            <a:r>
              <a:rPr lang="en-US" dirty="0"/>
              <a:t>, </a:t>
            </a:r>
            <a:r>
              <a:rPr lang="en-US" i="1" dirty="0"/>
              <a:t>59</a:t>
            </a:r>
            <a:r>
              <a:rPr lang="en-US" dirty="0"/>
              <a:t>(2), 10–13.</a:t>
            </a:r>
          </a:p>
          <a:p>
            <a:pPr marL="457200" indent="-457200">
              <a:buNone/>
            </a:pPr>
            <a:r>
              <a:rPr lang="en-US" dirty="0"/>
              <a:t>Real Estate Economist Mark </a:t>
            </a:r>
            <a:r>
              <a:rPr lang="en-US" dirty="0" err="1"/>
              <a:t>Dotzour</a:t>
            </a:r>
            <a:r>
              <a:rPr lang="en-US" dirty="0"/>
              <a:t> Forecasts Post-COVID Suburban Migration on </a:t>
            </a:r>
            <a:r>
              <a:rPr lang="en-US" dirty="0" err="1"/>
              <a:t>HomeVestors</a:t>
            </a:r>
            <a:r>
              <a:rPr lang="en-US" dirty="0"/>
              <a:t>. (2020, July 10). </a:t>
            </a:r>
            <a:r>
              <a:rPr lang="en-US" i="1" dirty="0"/>
              <a:t>Entertainment Close-up</a:t>
            </a:r>
            <a:r>
              <a:rPr lang="en-US" dirty="0"/>
              <a:t>. https://link.gale.com/apps/doc/A629042656/BIC?u=umd_umbc&amp;sid=bookmark-BIC&amp;xid=fb84eb82</a:t>
            </a:r>
          </a:p>
          <a:p>
            <a:pPr marL="457200" indent="-457200">
              <a:buNone/>
            </a:pPr>
            <a:r>
              <a:rPr lang="en-US" dirty="0" err="1"/>
              <a:t>Zhai</a:t>
            </a:r>
            <a:r>
              <a:rPr lang="en-US" dirty="0"/>
              <a:t>, W., &amp; Peng, Z.-R. (2021). Featured Graphics: Where to Buy a House in the United States amid COVID-19? Environment and Planning A, 53(1), 9–11. Retrieved Feb. 3, 2022. https://doi-org.proxy-bc.researchport.umd.edu/http://epn.sagepub.com/content/by/year 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2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2192867"/>
            <a:ext cx="3780366" cy="27520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845300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The United States has experience the steady growth in the housing market. This steady growth was interrupted by COVID-19 pandemic. This study compares the </a:t>
            </a:r>
            <a:r>
              <a:rPr lang="en-US" sz="2800" dirty="0"/>
              <a:t>United States’ housing market before </a:t>
            </a:r>
            <a:r>
              <a:rPr lang="en-US" sz="2800" dirty="0" smtClean="0"/>
              <a:t>and after COVID -19. </a:t>
            </a:r>
            <a:endParaRPr lang="en-US" sz="2800" dirty="0"/>
          </a:p>
          <a:p>
            <a:pPr marL="45720" indent="0">
              <a:buNone/>
            </a:pPr>
            <a:r>
              <a:rPr lang="en-US" sz="2800" dirty="0" smtClean="0"/>
              <a:t>This information is important to the local governme</a:t>
            </a:r>
            <a:r>
              <a:rPr lang="en-US" sz="2800" dirty="0"/>
              <a:t>n</a:t>
            </a:r>
            <a:r>
              <a:rPr lang="en-US" sz="2800" dirty="0" smtClean="0"/>
              <a:t>t and real estate developers when planning to develop the next community.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4"/>
    </mc:Choice>
    <mc:Fallback xmlns="">
      <p:transition spd="slow" advTm="38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320799"/>
            <a:ext cx="4754878" cy="736599"/>
          </a:xfrm>
        </p:spPr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Has there been a change in house prices since COVID-19?</a:t>
            </a:r>
          </a:p>
          <a:p>
            <a:r>
              <a:rPr lang="en-US" sz="2800" dirty="0" smtClean="0"/>
              <a:t>Has there been a change in in-demand house location since COVID-19?</a:t>
            </a:r>
          </a:p>
          <a:p>
            <a:r>
              <a:rPr lang="en-US" sz="2800" dirty="0" smtClean="0"/>
              <a:t>Has there been a change in buyer’s house buying criteria since COVID-19?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57398"/>
            <a:ext cx="4754563" cy="3596218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0"/>
    </mc:Choice>
    <mc:Fallback xmlns="">
      <p:transition spd="slow" advTm="2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"/>
          <a:stretch/>
        </p:blipFill>
        <p:spPr>
          <a:xfrm>
            <a:off x="223818" y="1965960"/>
            <a:ext cx="11739582" cy="4663440"/>
          </a:xfr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0"/>
    </mc:Choice>
    <mc:Fallback xmlns="">
      <p:transition spd="slow" advTm="40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41500"/>
            <a:ext cx="11695605" cy="4806577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4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67"/>
    </mc:Choice>
    <mc:Fallback xmlns="">
      <p:transition spd="slow" advTm="10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59" y="1097280"/>
            <a:ext cx="3931920" cy="1347395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</a:rPr>
              <a:t>Variables and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4859" y="1097280"/>
            <a:ext cx="5212080" cy="466344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Average listing price </a:t>
            </a:r>
            <a:r>
              <a:rPr lang="en-US" dirty="0" smtClean="0"/>
              <a:t> and average listing prices changes per year for the state, individual state, and county will </a:t>
            </a:r>
            <a:r>
              <a:rPr lang="en-US" dirty="0"/>
              <a:t>be to </a:t>
            </a:r>
            <a:r>
              <a:rPr lang="en-US" dirty="0" smtClean="0"/>
              <a:t>analyzed </a:t>
            </a:r>
            <a:r>
              <a:rPr lang="en-US" dirty="0"/>
              <a:t>during </a:t>
            </a:r>
            <a:r>
              <a:rPr lang="en-US" dirty="0" smtClean="0"/>
              <a:t>2019 and 2021.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basis of comparison is pre-COVID (2019) and post-COVID (2021)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unit for analysis used is FIPS which  represents the </a:t>
            </a:r>
            <a:r>
              <a:rPr lang="en-US" dirty="0"/>
              <a:t>Federal Information Processing Standard </a:t>
            </a:r>
            <a:r>
              <a:rPr lang="en-US" dirty="0" smtClean="0"/>
              <a:t>code. FIPS </a:t>
            </a:r>
            <a:r>
              <a:rPr lang="en-US" dirty="0"/>
              <a:t>is </a:t>
            </a:r>
            <a:r>
              <a:rPr lang="en-US" dirty="0" smtClean="0"/>
              <a:t>a five digit </a:t>
            </a:r>
            <a:r>
              <a:rPr lang="en-US" dirty="0"/>
              <a:t>code that uniquely identifies counties in the United States.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" t="-475" r="332" b="475"/>
          <a:stretch/>
        </p:blipFill>
        <p:spPr>
          <a:xfrm>
            <a:off x="1102659" y="2857501"/>
            <a:ext cx="3931920" cy="29032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61"/>
    </mc:Choice>
    <mc:Fallback xmlns="">
      <p:transition spd="slow" advTm="3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Exploratory Results</a:t>
            </a:r>
            <a:br>
              <a:rPr lang="en-US" dirty="0" smtClean="0"/>
            </a:br>
            <a:r>
              <a:rPr lang="en-US" sz="3200" dirty="0" smtClean="0"/>
              <a:t>Correlational Matrix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57400"/>
            <a:ext cx="5181600" cy="421313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this matrix, the highest correlation is between active listing count and total listing count which is 97%. The second highest is between average listing price and median listing price which is 83</a:t>
            </a:r>
            <a:r>
              <a:rPr lang="en-US" sz="3200" dirty="0" smtClean="0"/>
              <a:t>%.</a:t>
            </a:r>
            <a:endParaRPr lang="en-US" sz="32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9"/>
    </mc:Choice>
    <mc:Fallback xmlns="">
      <p:transition spd="slow" advTm="2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Exploratory Results</a:t>
            </a:r>
            <a:br>
              <a:rPr lang="en-US" dirty="0" smtClean="0"/>
            </a:br>
            <a:r>
              <a:rPr lang="en-US" sz="3200" dirty="0" smtClean="0"/>
              <a:t>Average Listing Price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53466"/>
            <a:ext cx="4754563" cy="311956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2021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38" y="2859620"/>
            <a:ext cx="4754562" cy="3102497"/>
          </a:xfr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62"/>
    </mc:Choice>
    <mc:Fallback xmlns="">
      <p:transition spd="slow" advTm="57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Exploratory Results</a:t>
            </a:r>
            <a:br>
              <a:rPr lang="en-US" dirty="0" smtClean="0"/>
            </a:br>
            <a:r>
              <a:rPr lang="en-US" sz="3200" dirty="0" smtClean="0"/>
              <a:t>Average Listing Price Change (%)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3146611"/>
            <a:ext cx="5126037" cy="238012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2021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37" y="3146612"/>
            <a:ext cx="5026491" cy="2210427"/>
          </a:xfr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8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36"/>
    </mc:Choice>
    <mc:Fallback xmlns="">
      <p:transition spd="slow" advTm="5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AD055F-6A08-4727-8DB8-D3FD1D1AA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57C456-CC1D-4991-B397-26B0CCF834E5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0FAE8E-18A7-4D4B-B1D5-F068BB36F4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0</TotalTime>
  <Words>373</Words>
  <Application>Microsoft Office PowerPoint</Application>
  <PresentationFormat>Widescreen</PresentationFormat>
  <Paragraphs>43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</vt:lpstr>
      <vt:lpstr>Calibri</vt:lpstr>
      <vt:lpstr>Corbel</vt:lpstr>
      <vt:lpstr>Basis</vt:lpstr>
      <vt:lpstr>Impact of COVID-19 on the U.S. Housing Market</vt:lpstr>
      <vt:lpstr>Introduction</vt:lpstr>
      <vt:lpstr>Research Questions</vt:lpstr>
      <vt:lpstr>Data Sources</vt:lpstr>
      <vt:lpstr>Data Variables</vt:lpstr>
      <vt:lpstr>Variables and Measurements</vt:lpstr>
      <vt:lpstr>Initial Exploratory Results Correlational Matrix</vt:lpstr>
      <vt:lpstr>Initial Exploratory Results Average Listing Price</vt:lpstr>
      <vt:lpstr>Initial Exploratory Results Average Listing Price Change (%)</vt:lpstr>
      <vt:lpstr>Initial Exploratory Results Average Listing Price </vt:lpstr>
      <vt:lpstr>Machine Learning Model</vt:lpstr>
      <vt:lpstr>K-means Average Listing Price (State Level)</vt:lpstr>
      <vt:lpstr>K-means Average Listing Price (Individual State Level)- Massachusetts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2022-02-27T19:45:43Z</dcterms:created>
  <dcterms:modified xsi:type="dcterms:W3CDTF">2022-03-04T18:12:12Z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